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799263" cy="99298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9">
          <p15:clr>
            <a:srgbClr val="A4A3A4"/>
          </p15:clr>
        </p15:guide>
        <p15:guide id="2" orient="horz" pos="6725">
          <p15:clr>
            <a:srgbClr val="A4A3A4"/>
          </p15:clr>
        </p15:guide>
        <p15:guide id="3" orient="horz" pos="3368">
          <p15:clr>
            <a:srgbClr val="A4A3A4"/>
          </p15:clr>
        </p15:guide>
        <p15:guide id="4" orient="horz" pos="11">
          <p15:clr>
            <a:srgbClr val="A4A3A4"/>
          </p15:clr>
        </p15:guide>
        <p15:guide id="5" orient="horz" pos="1145">
          <p15:clr>
            <a:srgbClr val="A4A3A4"/>
          </p15:clr>
        </p15:guide>
        <p15:guide id="6" orient="horz" pos="4457">
          <p15:clr>
            <a:srgbClr val="A4A3A4"/>
          </p15:clr>
        </p15:guide>
        <p15:guide id="7" orient="horz" pos="5591">
          <p15:clr>
            <a:srgbClr val="A4A3A4"/>
          </p15:clr>
        </p15:guide>
        <p15:guide id="8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77D"/>
    <a:srgbClr val="E941DD"/>
    <a:srgbClr val="FCD5FF"/>
    <a:srgbClr val="CDF9A5"/>
    <a:srgbClr val="FFBDF7"/>
    <a:srgbClr val="FFBDE7"/>
    <a:srgbClr val="FFC9EC"/>
    <a:srgbClr val="FFDDFF"/>
    <a:srgbClr val="FFFF99"/>
    <a:srgbClr val="00A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958" y="96"/>
      </p:cViewPr>
      <p:guideLst>
        <p:guide orient="horz" pos="2279"/>
        <p:guide orient="horz" pos="6725"/>
        <p:guide orient="horz" pos="3368"/>
        <p:guide orient="horz" pos="11"/>
        <p:guide orient="horz" pos="1145"/>
        <p:guide orient="horz" pos="4457"/>
        <p:guide orient="horz" pos="5591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935" cy="49689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726" y="0"/>
            <a:ext cx="2946934" cy="49689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D35F3F06-A6EE-4DAC-8ECB-6355CFD9E17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36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6" y="4716461"/>
            <a:ext cx="5440372" cy="4468816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31325"/>
            <a:ext cx="2946935" cy="496890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726" y="9431325"/>
            <a:ext cx="2946934" cy="496890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D5E6BD16-8672-40AA-B7FA-A2818127F2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43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6BD16-8672-40AA-B7FA-A2818127F2E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7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図プレースホルダー 18"/>
          <p:cNvSpPr>
            <a:spLocks noGrp="1"/>
          </p:cNvSpPr>
          <p:nvPr>
            <p:ph type="pic" sz="quarter" idx="10" hasCustomPrompt="1"/>
          </p:nvPr>
        </p:nvSpPr>
        <p:spPr>
          <a:xfrm>
            <a:off x="2686050" y="6365684"/>
            <a:ext cx="982663" cy="1055688"/>
          </a:xfrm>
          <a:blipFill dpi="0" rotWithShape="1"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0" ty="0" sx="100000" sy="100000" flip="none" algn="tl"/>
          </a:blipFill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428372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58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D7F4BE5E-49AD-4A1F-899F-27EDDE3EAFD8}" type="datetimeFigureOut">
              <a:rPr lang="ja-JP" altLang="en-US" smtClean="0"/>
              <a:pPr/>
              <a:t>2026/4/28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332BD8D6-8B9A-449D-A6F9-F5811F654A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969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sakai29@nms.ac.jp?subject=NST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>
            <a:hlinkClick r:id="rId3"/>
          </p:cNvPr>
          <p:cNvSpPr/>
          <p:nvPr/>
        </p:nvSpPr>
        <p:spPr>
          <a:xfrm>
            <a:off x="40624" y="-25023"/>
            <a:ext cx="7533402" cy="10743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 54"/>
          <p:cNvSpPr/>
          <p:nvPr/>
        </p:nvSpPr>
        <p:spPr>
          <a:xfrm>
            <a:off x="281612" y="457915"/>
            <a:ext cx="6944399" cy="9850426"/>
          </a:xfrm>
          <a:prstGeom prst="roundRect">
            <a:avLst>
              <a:gd name="adj" fmla="val 2659"/>
            </a:avLst>
          </a:prstGeom>
          <a:solidFill>
            <a:schemeClr val="bg1"/>
          </a:solidFill>
          <a:ln w="571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gradFill>
                <a:gsLst>
                  <a:gs pos="49000">
                    <a:srgbClr val="00B050"/>
                  </a:gs>
                  <a:gs pos="0">
                    <a:srgbClr val="00823B"/>
                  </a:gs>
                  <a:gs pos="68000">
                    <a:srgbClr val="00823B"/>
                  </a:gs>
                </a:gsLst>
                <a:lin ang="5400000" scaled="1"/>
              </a:gra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723796" y="3850954"/>
            <a:ext cx="1009207" cy="474134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547534" y="2156550"/>
            <a:ext cx="6412557" cy="1608511"/>
          </a:xfrm>
          <a:prstGeom prst="roundRect">
            <a:avLst>
              <a:gd name="adj" fmla="val 459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723796" y="3816610"/>
            <a:ext cx="1136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対　象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AAC2C46E-0FE7-4EDE-9980-231772F7BBCB}"/>
              </a:ext>
            </a:extLst>
          </p:cNvPr>
          <p:cNvSpPr/>
          <p:nvPr/>
        </p:nvSpPr>
        <p:spPr>
          <a:xfrm>
            <a:off x="736416" y="712840"/>
            <a:ext cx="2247253" cy="48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　春コース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048D6C1-877E-40B5-A957-AF4F14872AEF}"/>
              </a:ext>
            </a:extLst>
          </p:cNvPr>
          <p:cNvSpPr/>
          <p:nvPr/>
        </p:nvSpPr>
        <p:spPr>
          <a:xfrm>
            <a:off x="731201" y="2066044"/>
            <a:ext cx="6300343" cy="1733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　</a:t>
            </a:r>
            <a:r>
              <a:rPr lang="en-US" altLang="ja-JP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日～</a:t>
            </a:r>
            <a:r>
              <a:rPr lang="en-US" altLang="ja-JP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毎週　木曜日　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日と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日は除く全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日間）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すべてに参加できる方に限ります。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7C6FD7-CDFB-4F7A-8942-C6D5163E76FD}"/>
              </a:ext>
            </a:extLst>
          </p:cNvPr>
          <p:cNvSpPr/>
          <p:nvPr/>
        </p:nvSpPr>
        <p:spPr>
          <a:xfrm>
            <a:off x="1925967" y="3728132"/>
            <a:ext cx="4986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看護師・薬剤師・臨床検査技師・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言語聴覚士・理学療法士・作業療法士・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歯科衛生士・管理栄養士など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栄養に興味のあるスタッフ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角丸四角形 28">
            <a:extLst>
              <a:ext uri="{FF2B5EF4-FFF2-40B4-BE49-F238E27FC236}">
                <a16:creationId xmlns:a16="http://schemas.microsoft.com/office/drawing/2014/main" id="{E5E2F3B4-34BC-4B9C-9E2A-0FDB25A80C94}"/>
              </a:ext>
            </a:extLst>
          </p:cNvPr>
          <p:cNvSpPr/>
          <p:nvPr/>
        </p:nvSpPr>
        <p:spPr>
          <a:xfrm>
            <a:off x="715231" y="6547181"/>
            <a:ext cx="1693659" cy="664952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角丸四角形 28">
            <a:extLst>
              <a:ext uri="{FF2B5EF4-FFF2-40B4-BE49-F238E27FC236}">
                <a16:creationId xmlns:a16="http://schemas.microsoft.com/office/drawing/2014/main" id="{CDEBA11C-E859-459A-AD1C-6A7DF8A17ADE}"/>
              </a:ext>
            </a:extLst>
          </p:cNvPr>
          <p:cNvSpPr/>
          <p:nvPr/>
        </p:nvSpPr>
        <p:spPr>
          <a:xfrm>
            <a:off x="731201" y="5192668"/>
            <a:ext cx="1009207" cy="466672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1898B98-FE3F-4AFE-BCD4-D00F002F4461}"/>
              </a:ext>
            </a:extLst>
          </p:cNvPr>
          <p:cNvSpPr txBox="1"/>
          <p:nvPr/>
        </p:nvSpPr>
        <p:spPr>
          <a:xfrm>
            <a:off x="735887" y="5200830"/>
            <a:ext cx="1136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定　員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9506F3B-0D9B-4254-8C06-D53BDC3B1F27}"/>
              </a:ext>
            </a:extLst>
          </p:cNvPr>
          <p:cNvSpPr/>
          <p:nvPr/>
        </p:nvSpPr>
        <p:spPr>
          <a:xfrm>
            <a:off x="4455151" y="4978326"/>
            <a:ext cx="3222197" cy="891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105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210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44,000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円税込み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受講開始までに全額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お振込みいただきます。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754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56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6A24C481-F67B-4B72-B214-F1D74C8A7F4F}"/>
              </a:ext>
            </a:extLst>
          </p:cNvPr>
          <p:cNvSpPr/>
          <p:nvPr/>
        </p:nvSpPr>
        <p:spPr>
          <a:xfrm>
            <a:off x="1924609" y="5008075"/>
            <a:ext cx="1436891" cy="580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105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210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754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754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若干名</a:t>
            </a:r>
            <a:endParaRPr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56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角丸四角形 28">
            <a:extLst>
              <a:ext uri="{FF2B5EF4-FFF2-40B4-BE49-F238E27FC236}">
                <a16:creationId xmlns:a16="http://schemas.microsoft.com/office/drawing/2014/main" id="{6AD7C6E3-4C2E-4C75-80B7-9C0F91905086}"/>
              </a:ext>
            </a:extLst>
          </p:cNvPr>
          <p:cNvSpPr/>
          <p:nvPr/>
        </p:nvSpPr>
        <p:spPr>
          <a:xfrm>
            <a:off x="3333052" y="5142970"/>
            <a:ext cx="1085935" cy="520105"/>
          </a:xfrm>
          <a:prstGeom prst="roundRect">
            <a:avLst>
              <a:gd name="adj" fmla="val 23317"/>
            </a:avLst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角丸四角形 28">
            <a:extLst>
              <a:ext uri="{FF2B5EF4-FFF2-40B4-BE49-F238E27FC236}">
                <a16:creationId xmlns:a16="http://schemas.microsoft.com/office/drawing/2014/main" id="{A8D54C56-A33B-477C-8561-B980A564C0EE}"/>
              </a:ext>
            </a:extLst>
          </p:cNvPr>
          <p:cNvSpPr/>
          <p:nvPr/>
        </p:nvSpPr>
        <p:spPr>
          <a:xfrm>
            <a:off x="723796" y="5933664"/>
            <a:ext cx="1665550" cy="474134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77FF23C-74FB-43FA-B643-1BD5C442C363}"/>
              </a:ext>
            </a:extLst>
          </p:cNvPr>
          <p:cNvSpPr txBox="1"/>
          <p:nvPr/>
        </p:nvSpPr>
        <p:spPr>
          <a:xfrm>
            <a:off x="3361500" y="5167685"/>
            <a:ext cx="1136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費　用</a:t>
            </a:r>
            <a:endParaRPr kumimoji="1" lang="ja-JP" altLang="en-US" sz="2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itchFamily="50" charset="-128"/>
            </a:endParaRP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ADCC9DEC-0DB2-4F66-B78C-1910F8758DA9}"/>
              </a:ext>
            </a:extLst>
          </p:cNvPr>
          <p:cNvSpPr/>
          <p:nvPr/>
        </p:nvSpPr>
        <p:spPr>
          <a:xfrm>
            <a:off x="603243" y="5918042"/>
            <a:ext cx="1851502" cy="41034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56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講義・演習</a:t>
            </a: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37C98C90-E8D0-4174-8201-9D4776A76B75}"/>
              </a:ext>
            </a:extLst>
          </p:cNvPr>
          <p:cNvSpPr/>
          <p:nvPr/>
        </p:nvSpPr>
        <p:spPr>
          <a:xfrm>
            <a:off x="2408890" y="6251121"/>
            <a:ext cx="4351841" cy="76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チームのメンバーが担当いたします</a:t>
            </a:r>
            <a:r>
              <a:rPr lang="ja-JP" altLang="en-US" sz="2000" dirty="0">
                <a:solidFill>
                  <a:schemeClr val="tx1"/>
                </a:solidFill>
              </a:rPr>
              <a:t>。（カンファ・回診に参加）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56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2" name="四角形: 角を丸くする 71">
            <a:extLst>
              <a:ext uri="{FF2B5EF4-FFF2-40B4-BE49-F238E27FC236}">
                <a16:creationId xmlns:a16="http://schemas.microsoft.com/office/drawing/2014/main" id="{9430A306-EE55-4C31-AA6B-4D304BDAD983}"/>
              </a:ext>
            </a:extLst>
          </p:cNvPr>
          <p:cNvSpPr/>
          <p:nvPr/>
        </p:nvSpPr>
        <p:spPr>
          <a:xfrm>
            <a:off x="611827" y="6523516"/>
            <a:ext cx="1851502" cy="580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申し込み</a:t>
            </a:r>
            <a:endParaRPr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00D19563-0108-4DC6-AE9C-3B58585095E9}"/>
              </a:ext>
            </a:extLst>
          </p:cNvPr>
          <p:cNvSpPr/>
          <p:nvPr/>
        </p:nvSpPr>
        <p:spPr>
          <a:xfrm>
            <a:off x="2428434" y="6350133"/>
            <a:ext cx="5123650" cy="712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105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10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754" dirty="0">
              <a:solidFill>
                <a:schemeClr val="tx1"/>
              </a:solidFill>
            </a:endParaRPr>
          </a:p>
          <a:p>
            <a:endParaRPr lang="en-US" altLang="ja-JP" sz="2105" dirty="0">
              <a:solidFill>
                <a:schemeClr val="tx1"/>
              </a:solidFill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事務局　栄養科　酒井まで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3822-2131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内線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3115</a:t>
            </a:r>
          </a:p>
          <a:p>
            <a:endParaRPr lang="ja-JP" altLang="en-US" sz="1600" dirty="0">
              <a:solidFill>
                <a:schemeClr val="tx1"/>
              </a:solidFill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solidFill>
                <a:schemeClr val="tx1"/>
              </a:solidFill>
              <a:latin typeface="+mn-ea"/>
            </a:endParaRPr>
          </a:p>
          <a:p>
            <a:endParaRPr lang="en-US" altLang="ja-JP" sz="2456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FF1955A6-7A5B-476C-8784-78CC36CEFE52}"/>
              </a:ext>
            </a:extLst>
          </p:cNvPr>
          <p:cNvSpPr/>
          <p:nvPr/>
        </p:nvSpPr>
        <p:spPr>
          <a:xfrm>
            <a:off x="601046" y="6946186"/>
            <a:ext cx="6412557" cy="2015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この研修は</a:t>
            </a:r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専門療法士認定制度における認定教育施設での</a:t>
            </a:r>
            <a:endParaRPr lang="en-US" altLang="ja-JP" sz="16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合計</a:t>
            </a:r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時間の実施修練になります。</a:t>
            </a:r>
            <a:endParaRPr lang="en-US" altLang="ja-JP" sz="16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看護師・薬剤師・管理栄養士において、この研修の修了書が交付</a:t>
            </a:r>
            <a:endParaRPr lang="en-US" altLang="ja-JP" sz="16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されることにより、</a:t>
            </a:r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チーム加算施設基準の専従・専任要件で</a:t>
            </a:r>
            <a:endParaRPr lang="en-US" altLang="ja-JP" sz="16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ある</a:t>
            </a:r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時間以上の栄養管理に係る所定の研修となります。</a:t>
            </a:r>
            <a:endParaRPr lang="ja-JP" alt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2" name="吹き出し: 角を丸めた四角形 91">
            <a:extLst>
              <a:ext uri="{FF2B5EF4-FFF2-40B4-BE49-F238E27FC236}">
                <a16:creationId xmlns:a16="http://schemas.microsoft.com/office/drawing/2014/main" id="{CA081323-87EE-47FB-9817-3C4693029FE5}"/>
              </a:ext>
            </a:extLst>
          </p:cNvPr>
          <p:cNvSpPr/>
          <p:nvPr/>
        </p:nvSpPr>
        <p:spPr>
          <a:xfrm>
            <a:off x="2154854" y="8713420"/>
            <a:ext cx="3868970" cy="1090189"/>
          </a:xfrm>
          <a:prstGeom prst="wedgeRoundRectCallout">
            <a:avLst>
              <a:gd name="adj1" fmla="val 56441"/>
              <a:gd name="adj2" fmla="val -1668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chemeClr val="tx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経腸栄養に興味のある方！</a:t>
            </a:r>
            <a:endParaRPr lang="en-US" altLang="ja-JP" sz="1400" b="1" dirty="0">
              <a:solidFill>
                <a:schemeClr val="tx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tx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スキルアップを考えている方！</a:t>
            </a:r>
            <a:endParaRPr lang="en-US" altLang="ja-JP" sz="1400" b="1" dirty="0">
              <a:solidFill>
                <a:schemeClr val="tx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b="1" dirty="0">
                <a:solidFill>
                  <a:schemeClr val="tx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1400" b="1" dirty="0">
                <a:solidFill>
                  <a:schemeClr val="tx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業務について知りたい方！</a:t>
            </a:r>
            <a:endParaRPr lang="en-US" altLang="ja-JP" sz="1400" b="1" dirty="0">
              <a:solidFill>
                <a:schemeClr val="tx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tx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まずは、ご連絡ください。</a:t>
            </a:r>
            <a:endParaRPr lang="en-US" altLang="ja-JP" sz="1400" b="1" dirty="0">
              <a:solidFill>
                <a:schemeClr val="tx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93" name="図 92">
            <a:extLst>
              <a:ext uri="{FF2B5EF4-FFF2-40B4-BE49-F238E27FC236}">
                <a16:creationId xmlns:a16="http://schemas.microsoft.com/office/drawing/2014/main" id="{6171B7A3-3AD9-44B3-B5F5-35A584B497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0726" y="8634479"/>
            <a:ext cx="1752768" cy="1468680"/>
          </a:xfrm>
          <a:prstGeom prst="rect">
            <a:avLst/>
          </a:prstGeom>
        </p:spPr>
      </p:pic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F4642F90-D55B-4ECA-9382-B8EB0E1540DB}"/>
              </a:ext>
            </a:extLst>
          </p:cNvPr>
          <p:cNvSpPr/>
          <p:nvPr/>
        </p:nvSpPr>
        <p:spPr>
          <a:xfrm>
            <a:off x="2047285" y="9348935"/>
            <a:ext cx="4428065" cy="76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10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日本医科大学付属病院　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委員会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56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854C0697-EEA6-4004-AE6E-DA75CB93F1F0}"/>
              </a:ext>
            </a:extLst>
          </p:cNvPr>
          <p:cNvSpPr txBox="1">
            <a:spLocks/>
          </p:cNvSpPr>
          <p:nvPr/>
        </p:nvSpPr>
        <p:spPr>
          <a:xfrm>
            <a:off x="503595" y="1102144"/>
            <a:ext cx="6655647" cy="1125585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栄養サポートチーム（</a:t>
            </a:r>
            <a:r>
              <a:rPr lang="en-US" altLang="ja-JP" sz="3600" b="1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3600" b="1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br>
              <a:rPr lang="en-US" altLang="ja-JP" sz="3600" b="1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600" b="1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専門療法士養成研修</a:t>
            </a:r>
          </a:p>
        </p:txBody>
      </p:sp>
      <p:sp>
        <p:nvSpPr>
          <p:cNvPr id="49" name="角丸四角形 55">
            <a:extLst>
              <a:ext uri="{FF2B5EF4-FFF2-40B4-BE49-F238E27FC236}">
                <a16:creationId xmlns:a16="http://schemas.microsoft.com/office/drawing/2014/main" id="{49E391AD-4DCC-43F8-AAAB-D8534077316A}"/>
              </a:ext>
            </a:extLst>
          </p:cNvPr>
          <p:cNvSpPr/>
          <p:nvPr/>
        </p:nvSpPr>
        <p:spPr>
          <a:xfrm>
            <a:off x="287128" y="472163"/>
            <a:ext cx="6989721" cy="9850426"/>
          </a:xfrm>
          <a:prstGeom prst="roundRect">
            <a:avLst>
              <a:gd name="adj" fmla="val 2048"/>
            </a:avLst>
          </a:prstGeom>
          <a:noFill/>
          <a:ln w="57150"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gradFill>
                <a:gsLst>
                  <a:gs pos="49000">
                    <a:srgbClr val="00B050"/>
                  </a:gs>
                  <a:gs pos="0">
                    <a:srgbClr val="00823B"/>
                  </a:gs>
                  <a:gs pos="68000">
                    <a:srgbClr val="00823B"/>
                  </a:gs>
                </a:gsLst>
                <a:lin ang="5400000" scaled="1"/>
              </a:gradFill>
            </a:endParaRP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DBD9B245-864C-4B00-9DD7-EE7043A81ADE}"/>
              </a:ext>
            </a:extLst>
          </p:cNvPr>
          <p:cNvSpPr/>
          <p:nvPr/>
        </p:nvSpPr>
        <p:spPr>
          <a:xfrm>
            <a:off x="2582039" y="639910"/>
            <a:ext cx="3534261" cy="6524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201" tIns="40101" rIns="80201" bIns="40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800" i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栄養のエキスパートになろう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360976D8-5F58-4793-BE53-66176CF44885}"/>
              </a:ext>
            </a:extLst>
          </p:cNvPr>
          <p:cNvSpPr/>
          <p:nvPr/>
        </p:nvSpPr>
        <p:spPr>
          <a:xfrm>
            <a:off x="93455" y="340360"/>
            <a:ext cx="6447294" cy="604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日本栄養治療学会認定　　</a:t>
            </a:r>
            <a:r>
              <a: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NST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専門療法士臨床実地修練研修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658C453-FB1D-4A17-8ECF-3151046292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285" y="8356485"/>
            <a:ext cx="1934837" cy="181174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50D2D30-5412-42AF-AAF1-10588E5902A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3006"/>
          <a:stretch/>
        </p:blipFill>
        <p:spPr>
          <a:xfrm>
            <a:off x="6050081" y="373479"/>
            <a:ext cx="1178811" cy="2137002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8B9B6E3B-8BF2-42F2-9850-1FE5E5CF7B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912" y="4299046"/>
            <a:ext cx="1189783" cy="90922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48D2582-F031-4BDD-9E5A-4BDFD22560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61130" y="5789694"/>
            <a:ext cx="1019765" cy="89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42999"/>
      </p:ext>
    </p:extLst>
  </p:cSld>
  <p:clrMapOvr>
    <a:masterClrMapping/>
  </p:clrMapOvr>
</p:sld>
</file>

<file path=ppt/theme/theme1.xml><?xml version="1.0" encoding="utf-8"?>
<a:theme xmlns:a="http://schemas.openxmlformats.org/drawingml/2006/main" name="21806_a_new_welcome_fly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21806_a_new_welcome_flyer</Template>
  <TotalTime>349</TotalTime>
  <Words>290</Words>
  <Application>Microsoft Office PowerPoint</Application>
  <PresentationFormat>ユーザー設定</PresentationFormat>
  <Paragraphs>51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メイリオ</vt:lpstr>
      <vt:lpstr>Arial</vt:lpstr>
      <vt:lpstr>Calibri</vt:lpstr>
      <vt:lpstr>21806_a_new_welcome_flyer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NMS</dc:creator>
  <cp:lastModifiedBy>NMS</cp:lastModifiedBy>
  <cp:revision>38</cp:revision>
  <cp:lastPrinted>2026-04-28T07:31:59Z</cp:lastPrinted>
  <dcterms:created xsi:type="dcterms:W3CDTF">2024-08-29T06:35:36Z</dcterms:created>
  <dcterms:modified xsi:type="dcterms:W3CDTF">2026-04-28T07:39:03Z</dcterms:modified>
</cp:coreProperties>
</file>